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sldIdLst>
    <p:sldId id="279" r:id="rId3"/>
    <p:sldId id="286" r:id="rId4"/>
    <p:sldId id="277" r:id="rId5"/>
    <p:sldId id="284" r:id="rId6"/>
    <p:sldId id="288" r:id="rId7"/>
    <p:sldId id="259" r:id="rId8"/>
    <p:sldId id="291" r:id="rId9"/>
    <p:sldId id="275" r:id="rId10"/>
    <p:sldId id="292" r:id="rId11"/>
    <p:sldId id="294" r:id="rId12"/>
    <p:sldId id="295" r:id="rId13"/>
    <p:sldId id="293" r:id="rId14"/>
    <p:sldId id="276" r:id="rId15"/>
    <p:sldId id="29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5CF"/>
    <a:srgbClr val="FDF3C1"/>
    <a:srgbClr val="CC6600"/>
    <a:srgbClr val="336600"/>
    <a:srgbClr val="66FF66"/>
    <a:srgbClr val="FFFF66"/>
    <a:srgbClr val="9933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70" cy="667"/>
              <a:chOff x="4986" y="2752"/>
              <a:chExt cx="470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 sz="2000" b="0" u="sng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ED088C-1257-4A00-90F8-B85CE2D59D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81AE3-17AD-474F-A7AF-E5315644D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33073-9702-4E85-979F-9324DFFB6D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061A8-1E38-4057-A79D-1E6A865383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962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D749A-662A-43FE-B85F-349CD2E0A2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42FC7-2020-4383-9E68-9DBC443323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C19CC-F67E-4ACA-86E9-2E16C512B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53681-A698-440A-9373-FE74C761C0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78362-AA53-4B75-BDBE-C6AE41B8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32C25-310C-4FA2-A7F6-555D66628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20ACE-01C6-4950-8099-3C3E66EA7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64984-FCD9-4DAD-B0BD-6391712ED3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FD514-FED0-4E14-AA3F-4E1B62E9E0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2947A-709E-43B5-AF73-AB9B653DCA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2D3F5-EB41-4D32-A127-CE4D47C54A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89A71-5D53-483E-A71E-5EF1FB1759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1DC21-82E2-4C03-9298-22C7D4537A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3FA48-2E9F-4A4C-94AC-7158DEE8FA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6C94E-8388-4E40-951B-7F9D6C711C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040A0-CAE9-445B-B4E6-202185DB32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EB517-DB8F-49E9-9DB5-17F56DFEC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F411F-E614-4B4B-AF0E-940F321498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0FD39-A965-4411-8132-96B7D3805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D05C9-ED92-43CF-B49F-B4A57E3162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5CA87-7AEA-4BC0-9600-53AC69EF7B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D539B-C6B9-42E9-BB9C-9F140530E7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5 h 3686"/>
              <a:gd name="T8" fmla="*/ 44032 w 2903"/>
              <a:gd name="T9" fmla="*/ 1825394 h 3686"/>
              <a:gd name="T10" fmla="*/ 0 w 2903"/>
              <a:gd name="T11" fmla="*/ 2053285 h 3686"/>
              <a:gd name="T12" fmla="*/ 28821 w 2903"/>
              <a:gd name="T13" fmla="*/ 2084387 h 3686"/>
              <a:gd name="T14" fmla="*/ 176529 w 2903"/>
              <a:gd name="T15" fmla="*/ 1897211 h 3686"/>
              <a:gd name="T16" fmla="*/ 296217 w 2903"/>
              <a:gd name="T17" fmla="*/ 1825394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696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A471134-DA90-41D6-A7ED-F060FB7917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0 h 3703"/>
              <a:gd name="T4" fmla="*/ 52437 w 2911"/>
              <a:gd name="T5" fmla="*/ 1812794 h 3703"/>
              <a:gd name="T6" fmla="*/ 0 w 2911"/>
              <a:gd name="T7" fmla="*/ 2057445 h 3703"/>
              <a:gd name="T8" fmla="*/ 20014 w 2911"/>
              <a:gd name="T9" fmla="*/ 2097087 h 3703"/>
              <a:gd name="T10" fmla="*/ 168920 w 2911"/>
              <a:gd name="T11" fmla="*/ 1898308 h 3703"/>
              <a:gd name="T12" fmla="*/ 305416 w 2911"/>
              <a:gd name="T13" fmla="*/ 1823554 h 3703"/>
              <a:gd name="T14" fmla="*/ 1165225 w 2911"/>
              <a:gd name="T15" fmla="*/ 242385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VogueH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VogueH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VogueH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VogueH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VogueH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VogueH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VogueH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VogueH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66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66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66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3AC62407-2395-435A-91A5-A56DBD82D2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6.xm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jpe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pn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1066800"/>
            <a:ext cx="9372600" cy="4876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PHÚ NHUẬN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ĐÌNH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00FF"/>
                </a:solidFill>
                <a:effectLst/>
                <a:latin typeface="Arial"/>
              </a:rPr>
              <a:t/>
            </a:r>
            <a:br>
              <a:rPr lang="en-US" sz="2000" dirty="0" smtClean="0">
                <a:solidFill>
                  <a:srgbClr val="0000FF"/>
                </a:solidFill>
                <a:effectLst/>
                <a:latin typeface="Arial"/>
              </a:rPr>
            </a:br>
            <a:r>
              <a:rPr lang="en-US" sz="3600" u="sng" dirty="0" err="1" smtClean="0">
                <a:solidFill>
                  <a:srgbClr val="D60093"/>
                </a:solidFill>
                <a:effectLst/>
                <a:latin typeface="Arial"/>
              </a:rPr>
              <a:t>Mĩ</a:t>
            </a:r>
            <a:r>
              <a:rPr lang="en-US" sz="3600" u="sng" dirty="0" smtClean="0">
                <a:solidFill>
                  <a:srgbClr val="D60093"/>
                </a:solidFill>
                <a:effectLst/>
                <a:latin typeface="Arial"/>
              </a:rPr>
              <a:t> </a:t>
            </a:r>
            <a:r>
              <a:rPr lang="en-US" sz="3600" u="sng" dirty="0" err="1" smtClean="0">
                <a:solidFill>
                  <a:srgbClr val="D60093"/>
                </a:solidFill>
                <a:effectLst/>
                <a:latin typeface="Arial"/>
              </a:rPr>
              <a:t>thuật</a:t>
            </a:r>
            <a:r>
              <a:rPr lang="en-US" sz="3600" u="sng" dirty="0" smtClean="0">
                <a:solidFill>
                  <a:srgbClr val="D60093"/>
                </a:solidFill>
                <a:effectLst/>
                <a:latin typeface="Arial"/>
              </a:rPr>
              <a:t/>
            </a:r>
            <a:br>
              <a:rPr lang="en-US" sz="3600" u="sng" dirty="0" smtClean="0">
                <a:solidFill>
                  <a:srgbClr val="D60093"/>
                </a:solidFill>
                <a:effectLst/>
                <a:latin typeface="Arial"/>
              </a:rPr>
            </a:br>
            <a:r>
              <a:rPr lang="en-US" sz="3200" u="sng" dirty="0">
                <a:solidFill>
                  <a:srgbClr val="CC6600"/>
                </a:solidFill>
                <a:effectLst/>
                <a:latin typeface="Arial"/>
              </a:rPr>
              <a:t/>
            </a:r>
            <a:br>
              <a:rPr lang="en-US" sz="3200" u="sng" dirty="0">
                <a:solidFill>
                  <a:srgbClr val="CC6600"/>
                </a:solidFill>
                <a:effectLst/>
                <a:latin typeface="Arial"/>
              </a:rPr>
            </a:br>
            <a:r>
              <a:rPr lang="en-US" sz="4800" dirty="0" err="1" smtClean="0">
                <a:solidFill>
                  <a:srgbClr val="336600"/>
                </a:solidFill>
                <a:effectLst/>
                <a:latin typeface="Arial"/>
              </a:rPr>
              <a:t>Bài</a:t>
            </a:r>
            <a:r>
              <a:rPr lang="en-US" sz="4800" dirty="0" smtClean="0">
                <a:solidFill>
                  <a:srgbClr val="336600"/>
                </a:solidFill>
                <a:effectLst/>
                <a:latin typeface="Arial"/>
              </a:rPr>
              <a:t> </a:t>
            </a:r>
            <a:r>
              <a:rPr lang="en-US" sz="4800" dirty="0" smtClean="0">
                <a:solidFill>
                  <a:srgbClr val="336600"/>
                </a:solidFill>
                <a:effectLst/>
                <a:latin typeface="Arial"/>
              </a:rPr>
              <a:t>16: </a:t>
            </a:r>
            <a:r>
              <a:rPr lang="en-US" sz="4800" dirty="0" err="1" smtClean="0">
                <a:solidFill>
                  <a:srgbClr val="336600"/>
                </a:solidFill>
                <a:effectLst/>
                <a:latin typeface="Arial"/>
              </a:rPr>
              <a:t>Tập</a:t>
            </a:r>
            <a:r>
              <a:rPr lang="en-US" sz="4800" dirty="0" smtClean="0">
                <a:solidFill>
                  <a:srgbClr val="336600"/>
                </a:solidFill>
                <a:effectLst/>
                <a:latin typeface="Arial"/>
              </a:rPr>
              <a:t> </a:t>
            </a:r>
            <a:r>
              <a:rPr lang="en-US" sz="4800" dirty="0" err="1" smtClean="0">
                <a:solidFill>
                  <a:srgbClr val="336600"/>
                </a:solidFill>
                <a:effectLst/>
                <a:latin typeface="Arial"/>
              </a:rPr>
              <a:t>nặn</a:t>
            </a:r>
            <a:r>
              <a:rPr lang="en-US" sz="4800" dirty="0" smtClean="0">
                <a:solidFill>
                  <a:srgbClr val="336600"/>
                </a:solidFill>
                <a:effectLst/>
                <a:latin typeface="Arial"/>
              </a:rPr>
              <a:t> </a:t>
            </a:r>
            <a:r>
              <a:rPr lang="en-US" sz="4800" dirty="0" err="1" smtClean="0">
                <a:solidFill>
                  <a:srgbClr val="336600"/>
                </a:solidFill>
                <a:effectLst/>
                <a:latin typeface="Arial"/>
              </a:rPr>
              <a:t>tạo</a:t>
            </a:r>
            <a:r>
              <a:rPr lang="en-US" sz="4800" dirty="0" smtClean="0">
                <a:solidFill>
                  <a:srgbClr val="336600"/>
                </a:solidFill>
                <a:effectLst/>
                <a:latin typeface="Arial"/>
              </a:rPr>
              <a:t> </a:t>
            </a:r>
            <a:r>
              <a:rPr lang="en-US" sz="4800" dirty="0" err="1" smtClean="0">
                <a:solidFill>
                  <a:srgbClr val="336600"/>
                </a:solidFill>
                <a:effectLst/>
                <a:latin typeface="Arial"/>
              </a:rPr>
              <a:t>dáng</a:t>
            </a:r>
            <a:r>
              <a:rPr lang="en-US" sz="4800" dirty="0" smtClean="0">
                <a:solidFill>
                  <a:srgbClr val="336600"/>
                </a:solidFill>
                <a:effectLst/>
                <a:latin typeface="Arial"/>
              </a:rPr>
              <a:t/>
            </a:r>
            <a:br>
              <a:rPr lang="en-US" sz="4800" dirty="0" smtClean="0">
                <a:solidFill>
                  <a:srgbClr val="336600"/>
                </a:solidFill>
                <a:effectLst/>
                <a:latin typeface="Arial"/>
              </a:rPr>
            </a:br>
            <a:r>
              <a:rPr lang="en-US" sz="4800" dirty="0" smtClean="0">
                <a:solidFill>
                  <a:srgbClr val="0000FF"/>
                </a:solidFill>
                <a:effectLst/>
                <a:latin typeface="Arial"/>
              </a:rPr>
              <a:t/>
            </a:r>
            <a:br>
              <a:rPr lang="en-US" sz="4800" dirty="0" smtClean="0">
                <a:solidFill>
                  <a:srgbClr val="0000FF"/>
                </a:solidFill>
                <a:effectLst/>
                <a:latin typeface="Arial"/>
              </a:rPr>
            </a:br>
            <a:r>
              <a:rPr lang="en-US" sz="4800" dirty="0" err="1" smtClean="0">
                <a:solidFill>
                  <a:srgbClr val="660033"/>
                </a:solidFill>
                <a:effectLst/>
                <a:latin typeface="Arial"/>
              </a:rPr>
              <a:t>Tạo</a:t>
            </a:r>
            <a:r>
              <a:rPr lang="en-US" sz="4800" dirty="0" smtClean="0">
                <a:solidFill>
                  <a:srgbClr val="660033"/>
                </a:solidFill>
                <a:effectLst/>
                <a:latin typeface="Arial"/>
              </a:rPr>
              <a:t> </a:t>
            </a:r>
            <a:r>
              <a:rPr lang="en-US" sz="4800" dirty="0" err="1" smtClean="0">
                <a:solidFill>
                  <a:srgbClr val="660033"/>
                </a:solidFill>
                <a:effectLst/>
                <a:latin typeface="Arial"/>
              </a:rPr>
              <a:t>dáng</a:t>
            </a:r>
            <a:r>
              <a:rPr lang="en-US" sz="4800" dirty="0" smtClean="0">
                <a:solidFill>
                  <a:srgbClr val="660033"/>
                </a:solidFill>
                <a:effectLst/>
                <a:latin typeface="Arial"/>
              </a:rPr>
              <a:t> con </a:t>
            </a:r>
            <a:r>
              <a:rPr lang="en-US" sz="4800" dirty="0" err="1" smtClean="0">
                <a:solidFill>
                  <a:srgbClr val="660033"/>
                </a:solidFill>
                <a:effectLst/>
                <a:latin typeface="Arial"/>
              </a:rPr>
              <a:t>vật</a:t>
            </a:r>
            <a:r>
              <a:rPr lang="en-US" sz="4800" dirty="0" smtClean="0">
                <a:solidFill>
                  <a:srgbClr val="660033"/>
                </a:solidFill>
                <a:effectLst/>
                <a:latin typeface="Arial"/>
              </a:rPr>
              <a:t> </a:t>
            </a:r>
            <a:r>
              <a:rPr lang="en-US" sz="4800" dirty="0" err="1" smtClean="0">
                <a:solidFill>
                  <a:srgbClr val="660033"/>
                </a:solidFill>
                <a:effectLst/>
                <a:latin typeface="Arial"/>
              </a:rPr>
              <a:t>hoặc</a:t>
            </a:r>
            <a:r>
              <a:rPr lang="en-US" sz="4800" dirty="0" smtClean="0">
                <a:solidFill>
                  <a:srgbClr val="660033"/>
                </a:solidFill>
                <a:effectLst/>
                <a:latin typeface="Arial"/>
              </a:rPr>
              <a:t> ô </a:t>
            </a:r>
            <a:r>
              <a:rPr lang="en-US" sz="4800" dirty="0" err="1" smtClean="0">
                <a:solidFill>
                  <a:srgbClr val="660033"/>
                </a:solidFill>
                <a:effectLst/>
                <a:latin typeface="Arial"/>
              </a:rPr>
              <a:t>tô</a:t>
            </a:r>
            <a:r>
              <a:rPr lang="en-US" sz="4800" dirty="0" smtClean="0">
                <a:solidFill>
                  <a:srgbClr val="660033"/>
                </a:solidFill>
                <a:effectLst/>
                <a:latin typeface="Arial"/>
              </a:rPr>
              <a:t> </a:t>
            </a:r>
            <a:r>
              <a:rPr lang="en-US" sz="4800" dirty="0" err="1" smtClean="0">
                <a:solidFill>
                  <a:srgbClr val="660033"/>
                </a:solidFill>
                <a:effectLst/>
                <a:latin typeface="Arial"/>
              </a:rPr>
              <a:t>bằng</a:t>
            </a:r>
            <a:r>
              <a:rPr lang="en-US" sz="4800" dirty="0" smtClean="0">
                <a:solidFill>
                  <a:srgbClr val="660033"/>
                </a:solidFill>
                <a:effectLst/>
                <a:latin typeface="Arial"/>
              </a:rPr>
              <a:t> </a:t>
            </a:r>
            <a:r>
              <a:rPr lang="en-US" sz="4800" dirty="0" err="1" smtClean="0">
                <a:solidFill>
                  <a:srgbClr val="660033"/>
                </a:solidFill>
                <a:effectLst/>
                <a:latin typeface="Arial"/>
              </a:rPr>
              <a:t>vỏ</a:t>
            </a:r>
            <a:r>
              <a:rPr lang="en-US" sz="4800" dirty="0" smtClean="0">
                <a:solidFill>
                  <a:srgbClr val="660033"/>
                </a:solidFill>
                <a:effectLst/>
                <a:latin typeface="Arial"/>
              </a:rPr>
              <a:t> </a:t>
            </a:r>
            <a:r>
              <a:rPr lang="en-US" sz="4800" dirty="0" err="1" smtClean="0">
                <a:solidFill>
                  <a:srgbClr val="660033"/>
                </a:solidFill>
                <a:effectLst/>
                <a:latin typeface="Arial"/>
              </a:rPr>
              <a:t>hộp</a:t>
            </a:r>
            <a:r>
              <a:rPr lang="en-US" sz="4800" dirty="0" smtClean="0">
                <a:solidFill>
                  <a:srgbClr val="660033"/>
                </a:solidFill>
                <a:effectLst/>
                <a:latin typeface="Arial"/>
              </a:rPr>
              <a:t/>
            </a:r>
            <a:br>
              <a:rPr lang="en-US" sz="4800" dirty="0" smtClean="0">
                <a:solidFill>
                  <a:srgbClr val="660033"/>
                </a:solidFill>
                <a:effectLst/>
                <a:latin typeface="Arial"/>
              </a:rPr>
            </a:br>
            <a:r>
              <a:rPr lang="en-US" sz="1100" dirty="0" smtClean="0">
                <a:solidFill>
                  <a:srgbClr val="0000FF"/>
                </a:solidFill>
                <a:latin typeface="Arial"/>
              </a:rPr>
              <a:t/>
            </a:r>
            <a:br>
              <a:rPr lang="en-US" sz="1100" dirty="0" smtClean="0">
                <a:solidFill>
                  <a:srgbClr val="0000FF"/>
                </a:solidFill>
                <a:latin typeface="Arial"/>
              </a:rPr>
            </a:br>
            <a:endParaRPr lang="en-US" sz="1100" dirty="0" smtClean="0">
              <a:solidFill>
                <a:srgbClr val="0000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695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Bitmap Image" r:id="rId3" imgW="3142857" imgH="2390476" progId="Paint.Picture">
                  <p:embed/>
                </p:oleObj>
              </mc:Choice>
              <mc:Fallback>
                <p:oleObj name="Bitmap Image" r:id="rId3" imgW="3142857" imgH="239047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5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5" name="Picture 4" descr="Tap Nan Tao Dang(1)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>
            <a:lum bright="6000"/>
          </a:blip>
          <a:srcRect l="12775" t="38948" r="3127" b="8421"/>
          <a:stretch>
            <a:fillRect/>
          </a:stretch>
        </p:blipFill>
        <p:spPr>
          <a:xfrm>
            <a:off x="1600200" y="990600"/>
            <a:ext cx="5715000" cy="4525963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695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Bitmap Image" r:id="rId3" imgW="3142857" imgH="2390476" progId="Paint.Picture">
                  <p:embed/>
                </p:oleObj>
              </mc:Choice>
              <mc:Fallback>
                <p:oleObj name="Bitmap Image" r:id="rId3" imgW="3142857" imgH="239047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5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4" descr="IMG_280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1371600" y="1143000"/>
            <a:ext cx="6034088" cy="4525963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jamestheredengine0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990600"/>
            <a:ext cx="6705600" cy="4746625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19400"/>
            <a:ext cx="6934200" cy="167640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latin typeface="Arial" charset="0"/>
              </a:rPr>
              <a:t>Tạo dáng con vật hoặc ô tô theo ý thích</a:t>
            </a:r>
          </a:p>
        </p:txBody>
      </p:sp>
      <p:sp>
        <p:nvSpPr>
          <p:cNvPr id="16387" name="WordArt 11"/>
          <p:cNvSpPr>
            <a:spLocks noChangeArrowheads="1" noChangeShapeType="1" noTextEdit="1"/>
          </p:cNvSpPr>
          <p:nvPr/>
        </p:nvSpPr>
        <p:spPr bwMode="auto">
          <a:xfrm>
            <a:off x="1676400" y="838200"/>
            <a:ext cx="5334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1066800" y="2438400"/>
            <a:ext cx="6553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Nhận xét đánh giá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4419600" cy="457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Quan sát – nhận xét</a:t>
            </a:r>
          </a:p>
        </p:txBody>
      </p:sp>
      <p:pic>
        <p:nvPicPr>
          <p:cNvPr id="5123" name="Picture 5" descr="IMG_2813"/>
          <p:cNvPicPr>
            <a:picLocks noChangeAspect="1" noChangeArrowheads="1"/>
          </p:cNvPicPr>
          <p:nvPr/>
        </p:nvPicPr>
        <p:blipFill>
          <a:blip r:embed="rId2">
            <a:lum bright="24000" contrast="30000"/>
          </a:blip>
          <a:srcRect t="15643" b="16972"/>
          <a:stretch>
            <a:fillRect/>
          </a:stretch>
        </p:blipFill>
        <p:spPr bwMode="auto">
          <a:xfrm>
            <a:off x="304800" y="1371600"/>
            <a:ext cx="8442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6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4605338" cy="350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Bitmap Image" r:id="rId3" imgW="3142857" imgH="2390476" progId="Paint.Picture">
                  <p:embed/>
                </p:oleObj>
              </mc:Choice>
              <mc:Fallback>
                <p:oleObj name="Bitmap Image" r:id="rId3" imgW="3142857" imgH="2390476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605338" cy="350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381000" y="12954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charset="0"/>
              </a:rPr>
              <a:t>+ Tên con vật?</a:t>
            </a:r>
          </a:p>
          <a:p>
            <a:r>
              <a:rPr lang="en-US" sz="3200" b="1">
                <a:solidFill>
                  <a:srgbClr val="0000FF"/>
                </a:solidFill>
                <a:latin typeface="Arial" charset="0"/>
              </a:rPr>
              <a:t>+ Con vật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ợc làm bằng chất liệu gì?</a:t>
            </a:r>
            <a:endParaRPr lang="en-US" sz="32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8" name="WordArt 11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286250" cy="6461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Quan sát – nhận xét</a:t>
            </a:r>
          </a:p>
        </p:txBody>
      </p:sp>
      <p:pic>
        <p:nvPicPr>
          <p:cNvPr id="6149" name="Picture 14" descr="IMG_2806"/>
          <p:cNvPicPr>
            <a:picLocks noChangeAspect="1" noChangeArrowheads="1"/>
          </p:cNvPicPr>
          <p:nvPr/>
        </p:nvPicPr>
        <p:blipFill>
          <a:blip r:embed="rId5" cstate="print">
            <a:lum bright="12000" contrast="12000"/>
          </a:blip>
          <a:srcRect/>
          <a:stretch>
            <a:fillRect/>
          </a:stretch>
        </p:blipFill>
        <p:spPr bwMode="auto">
          <a:xfrm>
            <a:off x="990600" y="30480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7" descr="IMG_2803"/>
          <p:cNvPicPr>
            <a:picLocks noChangeAspect="1" noChangeArrowheads="1"/>
          </p:cNvPicPr>
          <p:nvPr/>
        </p:nvPicPr>
        <p:blipFill>
          <a:blip r:embed="rId6">
            <a:lum contrast="12000"/>
          </a:blip>
          <a:srcRect/>
          <a:stretch>
            <a:fillRect/>
          </a:stretch>
        </p:blipFill>
        <p:spPr bwMode="auto">
          <a:xfrm>
            <a:off x="4953000" y="29718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754188"/>
            <a:ext cx="7696200" cy="4113212"/>
          </a:xfrm>
        </p:spPr>
        <p:txBody>
          <a:bodyPr/>
          <a:lstStyle/>
          <a:p>
            <a:pPr marL="1325563" indent="-1325563" algn="just" eaLnBrk="1" hangingPunct="1">
              <a:buFontTx/>
              <a:buNone/>
            </a:pPr>
            <a:endParaRPr lang="en-US" smtClean="0"/>
          </a:p>
          <a:p>
            <a:pPr marL="1325563" indent="-1325563" algn="just" eaLnBrk="1" hangingPunct="1">
              <a:buFontTx/>
              <a:buNone/>
            </a:pPr>
            <a:endParaRPr lang="en-US" smtClean="0"/>
          </a:p>
        </p:txBody>
      </p:sp>
      <p:pic>
        <p:nvPicPr>
          <p:cNvPr id="7171" name="Picture 3" descr="bo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00200"/>
            <a:ext cx="2286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ngu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6764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vit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1676400"/>
            <a:ext cx="23622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Lo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4267200"/>
            <a:ext cx="236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70658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4191000"/>
            <a:ext cx="23622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 descr="20503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81400" y="4267200"/>
            <a:ext cx="23622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457200" y="4572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685800" y="2286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+ Con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vật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có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vi-VN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ặc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vi-VN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iểm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chung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gì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?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/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</a:b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+</a:t>
            </a:r>
            <a:r>
              <a:rPr lang="en-US" sz="3200" dirty="0" err="1">
                <a:solidFill>
                  <a:srgbClr val="0033CC"/>
                </a:solidFill>
                <a:latin typeface="Arial"/>
              </a:rPr>
              <a:t>Ngoài</a:t>
            </a:r>
            <a:r>
              <a:rPr lang="en-US" sz="3200" dirty="0">
                <a:solidFill>
                  <a:srgbClr val="0033CC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al"/>
              </a:rPr>
              <a:t>ra</a:t>
            </a:r>
            <a:r>
              <a:rPr lang="en-US" sz="3200" dirty="0">
                <a:solidFill>
                  <a:srgbClr val="0033CC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al"/>
              </a:rPr>
              <a:t>em</a:t>
            </a:r>
            <a:r>
              <a:rPr lang="en-US" sz="3200" dirty="0">
                <a:solidFill>
                  <a:srgbClr val="0033CC"/>
                </a:solidFill>
                <a:latin typeface="Arial"/>
              </a:rPr>
              <a:t> con </a:t>
            </a:r>
            <a:r>
              <a:rPr lang="en-US" sz="3200" dirty="0" err="1">
                <a:solidFill>
                  <a:srgbClr val="0033CC"/>
                </a:solidFill>
                <a:latin typeface="Arial"/>
              </a:rPr>
              <a:t>biết</a:t>
            </a:r>
            <a:r>
              <a:rPr lang="en-US" sz="3200" dirty="0">
                <a:solidFill>
                  <a:srgbClr val="0033CC"/>
                </a:solidFill>
                <a:latin typeface="Arial"/>
              </a:rPr>
              <a:t> con </a:t>
            </a:r>
            <a:r>
              <a:rPr lang="en-US" sz="3200" dirty="0" err="1">
                <a:solidFill>
                  <a:srgbClr val="0033CC"/>
                </a:solidFill>
                <a:latin typeface="Arial"/>
              </a:rPr>
              <a:t>vật</a:t>
            </a:r>
            <a:r>
              <a:rPr lang="en-US" sz="3200" dirty="0">
                <a:solidFill>
                  <a:srgbClr val="0033CC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al"/>
              </a:rPr>
              <a:t>gì</a:t>
            </a:r>
            <a:r>
              <a:rPr lang="en-US" sz="3200" dirty="0">
                <a:solidFill>
                  <a:srgbClr val="0033CC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al"/>
              </a:rPr>
              <a:t>nữa</a:t>
            </a:r>
            <a:r>
              <a:rPr lang="en-US" sz="3200" dirty="0">
                <a:solidFill>
                  <a:srgbClr val="0033CC"/>
                </a:solidFill>
                <a:latin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905000" y="4419600"/>
            <a:ext cx="7262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charset="0"/>
              </a:rPr>
              <a:t>Hoạt </a:t>
            </a:r>
            <a:r>
              <a:rPr lang="vi-VN" sz="36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600" b="1">
                <a:solidFill>
                  <a:srgbClr val="0000FF"/>
                </a:solidFill>
                <a:latin typeface="Arial" charset="0"/>
              </a:rPr>
              <a:t>ộng 1: </a:t>
            </a:r>
            <a:r>
              <a:rPr lang="en-US" sz="3600" b="1">
                <a:solidFill>
                  <a:srgbClr val="FF0000"/>
                </a:solidFill>
                <a:latin typeface="Arial" charset="0"/>
              </a:rPr>
              <a:t>Quan sát nhận xét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676400" y="5638800"/>
            <a:ext cx="71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charset="0"/>
              </a:rPr>
              <a:t>+  </a:t>
            </a:r>
            <a:endParaRPr lang="en-US" sz="3600" b="1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695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Bitmap Image" r:id="rId3" imgW="3142857" imgH="2390476" progId="Paint.Picture">
                  <p:embed/>
                </p:oleObj>
              </mc:Choice>
              <mc:Fallback>
                <p:oleObj name="Bitmap Image" r:id="rId3" imgW="3142857" imgH="239047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5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81000" y="1600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loại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tô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?</a:t>
            </a:r>
          </a:p>
          <a:p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+ Ô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tô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ợc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chất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liệu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286250" cy="6461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Quan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sát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 –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nhận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xét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199" name="Picture 13" descr="Tap Nan Tao Dang(1)"/>
          <p:cNvPicPr>
            <a:picLocks noChangeAspect="1" noChangeArrowheads="1"/>
          </p:cNvPicPr>
          <p:nvPr/>
        </p:nvPicPr>
        <p:blipFill>
          <a:blip r:embed="rId5"/>
          <a:srcRect l="53545" r="1080" b="63513"/>
          <a:stretch>
            <a:fillRect/>
          </a:stretch>
        </p:blipFill>
        <p:spPr bwMode="auto">
          <a:xfrm>
            <a:off x="4724400" y="3352800"/>
            <a:ext cx="36576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4" descr="IMG_28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3528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5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0"/>
          <a:ext cx="9144000" cy="695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Bitmap Image" r:id="rId3" imgW="3142857" imgH="2390476" progId="Paint.Picture">
                  <p:embed/>
                </p:oleObj>
              </mc:Choice>
              <mc:Fallback>
                <p:oleObj name="Bitmap Image" r:id="rId3" imgW="3142857" imgH="2390476" progId="Paint.Picture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5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1325563" indent="-1325563" algn="just" eaLnBrk="1" hangingPunct="1">
              <a:buFontTx/>
              <a:buNone/>
            </a:pPr>
            <a:endParaRPr lang="en-US" sz="2400" smtClean="0"/>
          </a:p>
          <a:p>
            <a:pPr marL="1325563" indent="-1325563" algn="just" eaLnBrk="1" hangingPunct="1">
              <a:buFontTx/>
              <a:buNone/>
            </a:pPr>
            <a:endParaRPr lang="en-US" sz="2400" smtClean="0"/>
          </a:p>
        </p:txBody>
      </p:sp>
      <p:sp>
        <p:nvSpPr>
          <p:cNvPr id="9220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685800" y="228600"/>
            <a:ext cx="8153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+ Ô tô có những bộ phận gì?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+</a:t>
            </a:r>
            <a:r>
              <a:rPr lang="en-US" sz="2800">
                <a:solidFill>
                  <a:srgbClr val="0033CC"/>
                </a:solidFill>
                <a:latin typeface="Arial"/>
              </a:rPr>
              <a:t> Em thích loại ô tô gì? Hình dáng của nó nh</a:t>
            </a:r>
            <a:r>
              <a:rPr lang="vi-VN" sz="2800">
                <a:solidFill>
                  <a:srgbClr val="0033CC"/>
                </a:solidFill>
                <a:latin typeface="Arial"/>
              </a:rPr>
              <a:t>ư</a:t>
            </a:r>
            <a:r>
              <a:rPr lang="en-US" sz="2800">
                <a:solidFill>
                  <a:srgbClr val="0033CC"/>
                </a:solidFill>
                <a:latin typeface="Arial"/>
              </a:rPr>
              <a:t> thế nào?</a:t>
            </a:r>
          </a:p>
        </p:txBody>
      </p:sp>
      <p:pic>
        <p:nvPicPr>
          <p:cNvPr id="9222" name="Picture 32" descr="can ca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1981200"/>
            <a:ext cx="22098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4" descr="o to c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1828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5" descr="o to khac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4343400"/>
            <a:ext cx="32004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36" descr="o to ta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4419600"/>
            <a:ext cx="28194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0"/>
          <a:ext cx="9144000" cy="695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Bitmap Image" r:id="rId3" imgW="3142857" imgH="2390476" progId="Paint.Picture">
                  <p:embed/>
                </p:oleObj>
              </mc:Choice>
              <mc:Fallback>
                <p:oleObj name="Bitmap Image" r:id="rId3" imgW="3142857" imgH="239047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5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848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solidFill>
                  <a:srgbClr val="993366"/>
                </a:solidFill>
                <a:latin typeface="Arial"/>
              </a:rPr>
              <a:t>Các b</a:t>
            </a:r>
            <a:r>
              <a:rPr lang="vi-VN" b="0" smtClean="0">
                <a:solidFill>
                  <a:srgbClr val="993366"/>
                </a:solidFill>
                <a:latin typeface="Arial"/>
              </a:rPr>
              <a:t>ư</a:t>
            </a:r>
            <a:r>
              <a:rPr lang="en-US" b="0" smtClean="0">
                <a:solidFill>
                  <a:srgbClr val="993366"/>
                </a:solidFill>
                <a:latin typeface="Arial"/>
              </a:rPr>
              <a:t>ớc tiến hành tạo dáng con vật hoặc ô tô.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3776663" cy="3657600"/>
          </a:xfrm>
        </p:spPr>
        <p:txBody>
          <a:bodyPr/>
          <a:lstStyle/>
          <a:p>
            <a:pPr marL="1325563" indent="-1325563" algn="just" eaLnBrk="1" hangingPunct="1">
              <a:buFontTx/>
              <a:buNone/>
            </a:pPr>
            <a:endParaRPr lang="en-US" sz="1800" smtClean="0">
              <a:latin typeface="Arial" charset="0"/>
            </a:endParaRPr>
          </a:p>
          <a:p>
            <a:pPr marL="1325563" indent="-1325563" algn="just" eaLnBrk="1" hangingPunct="1">
              <a:buFontTx/>
              <a:buNone/>
            </a:pPr>
            <a:endParaRPr lang="en-US" sz="1800" smtClean="0">
              <a:latin typeface="Arial" charset="0"/>
            </a:endParaRP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4038600" cy="708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000" b="1" u="sng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</a:t>
            </a:r>
            <a:r>
              <a:rPr lang="vi-VN" sz="2000" b="1" u="sng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2000" b="1" u="sng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ớc 1: </a:t>
            </a:r>
            <a:r>
              <a:rPr lang="en-US" sz="2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chọn hình khối </a:t>
            </a:r>
            <a:r>
              <a:rPr lang="vi-VN" sz="2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ể tạo dáng.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457200" y="3200400"/>
            <a:ext cx="4267200" cy="101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000" b="1" u="sng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</a:t>
            </a:r>
            <a:r>
              <a:rPr lang="vi-VN" sz="2000" b="1" u="sng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2000" b="1" u="sng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ớc 2:</a:t>
            </a: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chọn và sắp xếp các bộ phận chính của vật </a:t>
            </a:r>
            <a:r>
              <a:rPr lang="vi-V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đư</a:t>
            </a: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ợc tạo dáng.</a:t>
            </a:r>
            <a:endParaRPr lang="en-US" sz="24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381000" y="5029200"/>
            <a:ext cx="4267200" cy="708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000" b="1" u="sng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</a:t>
            </a:r>
            <a:r>
              <a:rPr lang="vi-VN" sz="2000" b="1" u="sng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2000" b="1" u="sng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ớc 3:</a:t>
            </a: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Thêm các chi tiết </a:t>
            </a:r>
            <a:r>
              <a:rPr lang="vi-V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ể hoàn thiện .</a:t>
            </a:r>
            <a:endParaRPr lang="en-US" sz="24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10248" name="Picture 8" descr="Tap Nan Tao Dang"/>
          <p:cNvPicPr>
            <a:picLocks noChangeAspect="1" noChangeArrowheads="1"/>
          </p:cNvPicPr>
          <p:nvPr/>
        </p:nvPicPr>
        <p:blipFill>
          <a:blip r:embed="rId5" cstate="print"/>
          <a:srcRect r="39474" b="51613"/>
          <a:stretch>
            <a:fillRect/>
          </a:stretch>
        </p:blipFill>
        <p:spPr bwMode="auto">
          <a:xfrm>
            <a:off x="5638800" y="1143000"/>
            <a:ext cx="2057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Tap Nan Tao Dang"/>
          <p:cNvPicPr>
            <a:picLocks noChangeAspect="1" noChangeArrowheads="1"/>
          </p:cNvPicPr>
          <p:nvPr/>
        </p:nvPicPr>
        <p:blipFill>
          <a:blip r:embed="rId6"/>
          <a:srcRect t="56451" r="47881" b="9677"/>
          <a:stretch>
            <a:fillRect/>
          </a:stretch>
        </p:blipFill>
        <p:spPr bwMode="auto">
          <a:xfrm>
            <a:off x="5638800" y="3354388"/>
            <a:ext cx="20574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Tap Nan Tao Dang"/>
          <p:cNvPicPr>
            <a:picLocks noChangeAspect="1" noChangeArrowheads="1"/>
          </p:cNvPicPr>
          <p:nvPr/>
        </p:nvPicPr>
        <p:blipFill>
          <a:blip r:embed="rId7"/>
          <a:srcRect l="53801" t="56451" b="6451"/>
          <a:stretch>
            <a:fillRect/>
          </a:stretch>
        </p:blipFill>
        <p:spPr bwMode="auto">
          <a:xfrm>
            <a:off x="5715000" y="4929188"/>
            <a:ext cx="20574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Hoạt </a:t>
            </a:r>
            <a:r>
              <a:rPr lang="vi-VN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ộng 2:</a:t>
            </a:r>
            <a:endParaRPr lang="en-US" sz="24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/>
      <p:bldP spid="94214" grpId="0" animBg="1"/>
      <p:bldP spid="942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0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695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Bitmap Image" r:id="rId3" imgW="3142857" imgH="2390476" progId="Paint.Picture">
                  <p:embed/>
                </p:oleObj>
              </mc:Choice>
              <mc:Fallback>
                <p:oleObj name="Bitmap Image" r:id="rId3" imgW="3142857" imgH="2390476" progId="Paint.Pictur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5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Picture 16" descr="Frames PPT 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7" descr="Tap Nan Tao Dang(1)"/>
          <p:cNvPicPr>
            <a:picLocks noChangeAspect="1" noChangeArrowheads="1"/>
          </p:cNvPicPr>
          <p:nvPr/>
        </p:nvPicPr>
        <p:blipFill>
          <a:blip r:embed="rId6"/>
          <a:srcRect r="49445" b="64087"/>
          <a:stretch>
            <a:fillRect/>
          </a:stretch>
        </p:blipFill>
        <p:spPr bwMode="auto">
          <a:xfrm>
            <a:off x="1524000" y="1219200"/>
            <a:ext cx="6248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23"/>
          <p:cNvSpPr txBox="1">
            <a:spLocks noChangeArrowheads="1"/>
          </p:cNvSpPr>
          <p:nvPr/>
        </p:nvSpPr>
        <p:spPr bwMode="auto">
          <a:xfrm>
            <a:off x="1447800" y="38100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993366"/>
                </a:solidFill>
                <a:latin typeface="Arial" charset="0"/>
              </a:rPr>
              <a:t> Sản phẩm </a:t>
            </a:r>
            <a:r>
              <a:rPr lang="vi-VN" sz="3200">
                <a:solidFill>
                  <a:srgbClr val="993366"/>
                </a:solidFill>
                <a:latin typeface="Arial" charset="0"/>
              </a:rPr>
              <a:t>đư</a:t>
            </a:r>
            <a:r>
              <a:rPr lang="en-US" sz="3200">
                <a:solidFill>
                  <a:srgbClr val="993366"/>
                </a:solidFill>
                <a:latin typeface="Arial" charset="0"/>
              </a:rPr>
              <a:t>ợc tạo dáng bằng vỏ hộp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695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Bitmap Image" r:id="rId3" imgW="3142857" imgH="2390476" progId="Paint.Picture">
                  <p:embed/>
                </p:oleObj>
              </mc:Choice>
              <mc:Fallback>
                <p:oleObj name="Bitmap Image" r:id="rId3" imgW="3142857" imgH="2390476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5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4" descr="IMG_280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1600200" y="1295400"/>
            <a:ext cx="6034088" cy="4525963"/>
          </a:xfrm>
          <a:noFill/>
        </p:spPr>
      </p:pic>
      <p:pic>
        <p:nvPicPr>
          <p:cNvPr id="12293" name="Picture 5" descr="Frames PPT 0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.VnVogueH"/>
        <a:ea typeface=""/>
        <a:cs typeface=""/>
      </a:majorFont>
      <a:minorFont>
        <a:latin typeface=".VnVog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550</TotalTime>
  <Words>179</Words>
  <Application>Microsoft Office PowerPoint</Application>
  <PresentationFormat>On-screen Show (4:3)</PresentationFormat>
  <Paragraphs>21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.VnVogue</vt:lpstr>
      <vt:lpstr>.VnVogueH</vt:lpstr>
      <vt:lpstr>Arial</vt:lpstr>
      <vt:lpstr>Comic Sans MS</vt:lpstr>
      <vt:lpstr>Times New Roman</vt:lpstr>
      <vt:lpstr>Crayons</vt:lpstr>
      <vt:lpstr>Custom Design</vt:lpstr>
      <vt:lpstr>Bitmap Image</vt:lpstr>
      <vt:lpstr>ỦY BAN NHÂN DÂN QUẬN PHÚ NHUẬN TRƯỜNG TIỂU HỌC NGUYỄN ĐÌNH CHÍNH  Mĩ thuật  Bài 16: Tập nặn tạo dáng  Tạo dáng con vật hoặc ô tô bằng vỏ hộp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bước tiến hành tạo dáng con vật hoặc ô tô.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thytbg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giê häc mÜ thuËt</dc:title>
  <dc:creator>anhkhoa</dc:creator>
  <cp:lastModifiedBy>M</cp:lastModifiedBy>
  <cp:revision>93</cp:revision>
  <dcterms:created xsi:type="dcterms:W3CDTF">2020-06-26T14:33:04Z</dcterms:created>
  <dcterms:modified xsi:type="dcterms:W3CDTF">2021-12-06T16:12:36Z</dcterms:modified>
</cp:coreProperties>
</file>